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6"/>
  </p:notesMasterIdLst>
  <p:sldIdLst>
    <p:sldId id="371" r:id="rId5"/>
    <p:sldId id="1692" r:id="rId6"/>
    <p:sldId id="1700" r:id="rId7"/>
    <p:sldId id="1703" r:id="rId8"/>
    <p:sldId id="1694" r:id="rId9"/>
    <p:sldId id="1699" r:id="rId10"/>
    <p:sldId id="1696" r:id="rId11"/>
    <p:sldId id="1702" r:id="rId12"/>
    <p:sldId id="1697" r:id="rId13"/>
    <p:sldId id="1695" r:id="rId14"/>
    <p:sldId id="1698" r:id="rId15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MBR" id="{C6949696-4C7A-4EF2-9FD7-172E204686BC}">
          <p14:sldIdLst>
            <p14:sldId id="371"/>
            <p14:sldId id="1692"/>
            <p14:sldId id="1700"/>
            <p14:sldId id="1703"/>
            <p14:sldId id="1694"/>
            <p14:sldId id="1699"/>
            <p14:sldId id="1696"/>
            <p14:sldId id="1702"/>
            <p14:sldId id="1697"/>
            <p14:sldId id="1695"/>
            <p14:sldId id="16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8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56" userDrawn="1">
          <p15:clr>
            <a:srgbClr val="A4A3A4"/>
          </p15:clr>
        </p15:guide>
        <p15:guide id="26" pos="336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2" clrIdx="2">
    <p:extLst>
      <p:ext uri="{19B8F6BF-5375-455C-9EA6-DF929625EA0E}">
        <p15:presenceInfo xmlns:p15="http://schemas.microsoft.com/office/powerpoint/2012/main" userId="S-1-5-21-383413107-1061881802-891584314-125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735"/>
    <a:srgbClr val="FFDECB"/>
    <a:srgbClr val="4874FF"/>
    <a:srgbClr val="F0F1F1"/>
    <a:srgbClr val="FFB343"/>
    <a:srgbClr val="D67F00"/>
    <a:srgbClr val="595A5D"/>
    <a:srgbClr val="DCDCDC"/>
    <a:srgbClr val="F2F4F4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4" autoAdjust="0"/>
    <p:restoredTop sz="95246" autoAdjust="0"/>
  </p:normalViewPr>
  <p:slideViewPr>
    <p:cSldViewPr snapToGrid="0" showGuides="1">
      <p:cViewPr varScale="1">
        <p:scale>
          <a:sx n="79" d="100"/>
          <a:sy n="79" d="100"/>
        </p:scale>
        <p:origin x="256" y="984"/>
      </p:cViewPr>
      <p:guideLst>
        <p:guide orient="horz" pos="1488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56"/>
        <p:guide pos="336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11/12/20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eSpeak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5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731520"/>
            <a:ext cx="1357299" cy="814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548640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112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6" y="5952744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28074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01480" y="164592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0260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4673"/>
            <a:ext cx="14630400" cy="822505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589430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716448"/>
            <a:ext cx="6380480" cy="792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0" y="7531058"/>
            <a:ext cx="705048" cy="42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C184B-EFF1-FC42-ACB9-16B711681355}"/>
              </a:ext>
            </a:extLst>
          </p:cNvPr>
          <p:cNvSpPr txBox="1"/>
          <p:nvPr userDrawn="1"/>
        </p:nvSpPr>
        <p:spPr>
          <a:xfrm>
            <a:off x="548640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112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50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114800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0" y="7531058"/>
            <a:ext cx="705048" cy="4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1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0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548640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6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1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0" y="7531058"/>
            <a:ext cx="709381" cy="424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9F8720-76DB-BA41-8D2D-BBBD7EA411F6}"/>
              </a:ext>
            </a:extLst>
          </p:cNvPr>
          <p:cNvSpPr txBox="1"/>
          <p:nvPr userDrawn="1"/>
        </p:nvSpPr>
        <p:spPr>
          <a:xfrm>
            <a:off x="548640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6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0" y="7531058"/>
            <a:ext cx="709381" cy="424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3E04F9-6B4B-6441-8631-59A11FDA936F}"/>
              </a:ext>
            </a:extLst>
          </p:cNvPr>
          <p:cNvSpPr txBox="1"/>
          <p:nvPr userDrawn="1"/>
        </p:nvSpPr>
        <p:spPr>
          <a:xfrm>
            <a:off x="548640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6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0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C1C4C-ED90-A344-B61F-8C9113091AFD}"/>
              </a:ext>
            </a:extLst>
          </p:cNvPr>
          <p:cNvSpPr txBox="1"/>
          <p:nvPr userDrawn="1"/>
        </p:nvSpPr>
        <p:spPr>
          <a:xfrm>
            <a:off x="548640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6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0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E10F7-61B8-C84D-976C-F5972FC8C2DE}"/>
              </a:ext>
            </a:extLst>
          </p:cNvPr>
          <p:cNvSpPr txBox="1"/>
          <p:nvPr userDrawn="1"/>
        </p:nvSpPr>
        <p:spPr>
          <a:xfrm>
            <a:off x="548640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6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P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BE5736-B18C-C44C-8013-17CDACE3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0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62D74-2583-7345-AFE7-9092D34EC9CA}"/>
              </a:ext>
            </a:extLst>
          </p:cNvPr>
          <p:cNvSpPr txBox="1"/>
          <p:nvPr userDrawn="1"/>
        </p:nvSpPr>
        <p:spPr>
          <a:xfrm>
            <a:off x="548640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6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0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62D74-2583-7345-AFE7-9092D34EC9CA}"/>
              </a:ext>
            </a:extLst>
          </p:cNvPr>
          <p:cNvSpPr txBox="1"/>
          <p:nvPr userDrawn="1"/>
        </p:nvSpPr>
        <p:spPr>
          <a:xfrm>
            <a:off x="548640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All rights reserved. </a:t>
            </a:r>
            <a:r>
              <a:rPr lang="en-US" sz="1120" b="0" i="0" dirty="0">
                <a:solidFill>
                  <a:schemeClr val="tx1">
                    <a:lumMod val="65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tx1">
                  <a:lumMod val="6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857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303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8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480" y="1645920"/>
            <a:ext cx="6400800" cy="5087619"/>
          </a:xfr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>
                <a:solidFill>
                  <a:schemeClr val="tx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920" b="1" dirty="0"/>
              <a:t>Lorem ipsum dolor sit </a:t>
            </a:r>
            <a:r>
              <a:rPr lang="en-US" sz="1920" b="1" dirty="0" err="1"/>
              <a:t>amet</a:t>
            </a:r>
            <a:r>
              <a:rPr lang="en-US" sz="1920" b="1" dirty="0"/>
              <a:t>, </a:t>
            </a:r>
            <a:r>
              <a:rPr lang="en-US" sz="1920" b="1" dirty="0" err="1"/>
              <a:t>consectetuer</a:t>
            </a:r>
            <a:r>
              <a:rPr lang="en-US" sz="1920" b="1" dirty="0"/>
              <a:t> </a:t>
            </a:r>
            <a:r>
              <a:rPr lang="en-US" sz="1920" b="1" dirty="0" err="1"/>
              <a:t>adipiscing</a:t>
            </a:r>
            <a:r>
              <a:rPr lang="en-US" sz="1920" b="1" dirty="0"/>
              <a:t> </a:t>
            </a:r>
            <a:r>
              <a:rPr lang="en-US" sz="1920" b="1" dirty="0" err="1"/>
              <a:t>elit</a:t>
            </a:r>
            <a:r>
              <a:rPr lang="en-US" sz="1920" b="1" dirty="0"/>
              <a:t>, </a:t>
            </a:r>
            <a:r>
              <a:rPr lang="en-US" sz="1920" b="1" dirty="0" err="1"/>
              <a:t>sed</a:t>
            </a:r>
            <a:r>
              <a:rPr lang="en-US" sz="1920" b="1" dirty="0"/>
              <a:t> </a:t>
            </a:r>
            <a:r>
              <a:rPr lang="en-US" sz="1920" b="1" dirty="0" err="1"/>
              <a:t>diam</a:t>
            </a:r>
            <a:r>
              <a:rPr lang="en-US" sz="1920" b="1" dirty="0"/>
              <a:t> </a:t>
            </a:r>
            <a:r>
              <a:rPr lang="en-US" sz="1920" b="1" dirty="0" err="1"/>
              <a:t>nonummy</a:t>
            </a:r>
            <a:r>
              <a:rPr lang="en-US" sz="1920" b="1" dirty="0"/>
              <a:t> </a:t>
            </a:r>
            <a:r>
              <a:rPr lang="en-US" sz="1920" b="1" dirty="0" err="1"/>
              <a:t>nibh</a:t>
            </a:r>
            <a:r>
              <a:rPr lang="en-US" sz="1920" b="1" dirty="0"/>
              <a:t> </a:t>
            </a:r>
            <a:r>
              <a:rPr lang="en-US" sz="1920" b="1" dirty="0" err="1"/>
              <a:t>euismod</a:t>
            </a:r>
            <a:r>
              <a:rPr lang="en-US" sz="1920" b="1" dirty="0"/>
              <a:t> </a:t>
            </a:r>
            <a:r>
              <a:rPr lang="en-US" sz="1920" b="1" dirty="0" err="1"/>
              <a:t>tincidunt</a:t>
            </a:r>
            <a:r>
              <a:rPr lang="en-US" sz="1920" b="1" dirty="0"/>
              <a:t> </a:t>
            </a:r>
            <a:r>
              <a:rPr lang="en-US" sz="1920" b="1" dirty="0" err="1"/>
              <a:t>ut</a:t>
            </a:r>
            <a:r>
              <a:rPr lang="en-US" sz="1920" b="1" dirty="0"/>
              <a:t> </a:t>
            </a:r>
            <a:r>
              <a:rPr lang="en-US" sz="1920" b="1" dirty="0" err="1"/>
              <a:t>laoreet</a:t>
            </a:r>
            <a:r>
              <a:rPr lang="en-US" sz="1920" b="1" dirty="0"/>
              <a:t> dolore magna </a:t>
            </a:r>
            <a:r>
              <a:rPr lang="en-US" sz="1920" b="1" dirty="0" err="1"/>
              <a:t>aliquam</a:t>
            </a:r>
            <a:r>
              <a:rPr lang="en-US" sz="1920" b="1" dirty="0"/>
              <a:t> </a:t>
            </a:r>
            <a:r>
              <a:rPr lang="en-US" sz="1920" b="1" dirty="0" err="1"/>
              <a:t>erat</a:t>
            </a:r>
            <a:r>
              <a:rPr lang="en-US" sz="1920" b="1" dirty="0"/>
              <a:t> </a:t>
            </a:r>
            <a:r>
              <a:rPr lang="en-US" sz="1920" b="1" dirty="0" err="1"/>
              <a:t>volutpat</a:t>
            </a:r>
            <a:r>
              <a:rPr lang="en-US" sz="1920" b="1" dirty="0"/>
              <a:t>. </a:t>
            </a:r>
          </a:p>
          <a:p>
            <a:endParaRPr lang="en-US" sz="1920" b="1" dirty="0"/>
          </a:p>
          <a:p>
            <a:r>
              <a:rPr lang="en-US" sz="1920" b="1" dirty="0"/>
              <a:t>Lorem ipsum dolor sit </a:t>
            </a:r>
            <a:r>
              <a:rPr lang="en-US" sz="1920" b="1" dirty="0" err="1"/>
              <a:t>amet</a:t>
            </a:r>
            <a:r>
              <a:rPr lang="en-US" sz="1920" b="1" dirty="0"/>
              <a:t>, </a:t>
            </a:r>
            <a:r>
              <a:rPr lang="en-US" sz="1920" b="1" dirty="0" err="1"/>
              <a:t>consectetuer</a:t>
            </a:r>
            <a:r>
              <a:rPr lang="en-US" sz="1920" b="1" dirty="0"/>
              <a:t> </a:t>
            </a:r>
            <a:r>
              <a:rPr lang="en-US" sz="1920" b="1" dirty="0" err="1"/>
              <a:t>adipiscing</a:t>
            </a:r>
            <a:r>
              <a:rPr lang="en-US" sz="1920" b="1" dirty="0"/>
              <a:t> </a:t>
            </a:r>
            <a:r>
              <a:rPr lang="en-US" sz="1920" b="1" dirty="0" err="1"/>
              <a:t>elit</a:t>
            </a:r>
            <a:r>
              <a:rPr lang="en-US" sz="1920" b="1" dirty="0"/>
              <a:t>, </a:t>
            </a:r>
            <a:r>
              <a:rPr lang="en-US" sz="1920" b="1" dirty="0" err="1"/>
              <a:t>sed</a:t>
            </a:r>
            <a:r>
              <a:rPr lang="en-US" sz="1920" b="1" dirty="0"/>
              <a:t> </a:t>
            </a:r>
            <a:r>
              <a:rPr lang="en-US" sz="1920" b="1" dirty="0" err="1"/>
              <a:t>diam</a:t>
            </a:r>
            <a:r>
              <a:rPr lang="en-US" sz="1920" b="1" dirty="0"/>
              <a:t> </a:t>
            </a:r>
            <a:r>
              <a:rPr lang="en-US" sz="1920" b="1" dirty="0" err="1"/>
              <a:t>nonummy</a:t>
            </a:r>
            <a:r>
              <a:rPr lang="en-US" sz="1920" b="1" dirty="0"/>
              <a:t> </a:t>
            </a:r>
            <a:r>
              <a:rPr lang="en-US" sz="1920" b="1" dirty="0" err="1"/>
              <a:t>nibh</a:t>
            </a:r>
            <a:r>
              <a:rPr lang="en-US" sz="1920" b="1" dirty="0"/>
              <a:t> </a:t>
            </a:r>
            <a:r>
              <a:rPr lang="en-US" sz="1920" b="1" dirty="0" err="1"/>
              <a:t>euismod</a:t>
            </a:r>
            <a:r>
              <a:rPr lang="en-US" sz="1920" b="1" dirty="0"/>
              <a:t> </a:t>
            </a:r>
            <a:r>
              <a:rPr lang="en-US" sz="1920" b="1" dirty="0" err="1"/>
              <a:t>tincidunt</a:t>
            </a:r>
            <a:r>
              <a:rPr lang="en-US" sz="1920" b="1" dirty="0"/>
              <a:t> </a:t>
            </a:r>
            <a:r>
              <a:rPr lang="en-US" sz="1920" b="1" dirty="0" err="1"/>
              <a:t>ut</a:t>
            </a:r>
            <a:r>
              <a:rPr lang="en-US" sz="1920" b="1" dirty="0"/>
              <a:t> </a:t>
            </a:r>
            <a:r>
              <a:rPr lang="en-US" sz="1920" b="1" dirty="0" err="1"/>
              <a:t>laoreet</a:t>
            </a:r>
            <a:r>
              <a:rPr lang="en-US" sz="1920" b="1" dirty="0"/>
              <a:t> dolore magna </a:t>
            </a:r>
            <a:r>
              <a:rPr lang="en-US" sz="1920" b="1" dirty="0" err="1"/>
              <a:t>aliquam</a:t>
            </a:r>
            <a:r>
              <a:rPr lang="en-US" sz="1920" b="1" dirty="0"/>
              <a:t> </a:t>
            </a:r>
            <a:r>
              <a:rPr lang="en-US" sz="1920" b="1" dirty="0" err="1"/>
              <a:t>erat</a:t>
            </a:r>
            <a:r>
              <a:rPr lang="en-US" sz="1920" b="1" dirty="0"/>
              <a:t> </a:t>
            </a:r>
            <a:r>
              <a:rPr lang="en-US" sz="1920" b="1" dirty="0" err="1"/>
              <a:t>volutpat</a:t>
            </a:r>
            <a:r>
              <a:rPr lang="en-US" sz="1920" b="1" dirty="0"/>
              <a:t>. </a:t>
            </a:r>
          </a:p>
          <a:p>
            <a:endParaRPr lang="en-US" sz="1920" b="1" dirty="0"/>
          </a:p>
          <a:p>
            <a:r>
              <a:rPr lang="en-US" sz="1920" b="1" dirty="0"/>
              <a:t>Lorem ipsum dolor sit </a:t>
            </a:r>
            <a:r>
              <a:rPr lang="en-US" sz="1920" b="1" dirty="0" err="1"/>
              <a:t>amet</a:t>
            </a:r>
            <a:r>
              <a:rPr lang="en-US" sz="1920" b="1" dirty="0"/>
              <a:t>, </a:t>
            </a:r>
            <a:r>
              <a:rPr lang="en-US" sz="1920" b="1" dirty="0" err="1"/>
              <a:t>consectetuer</a:t>
            </a:r>
            <a:r>
              <a:rPr lang="en-US" sz="1920" b="1" dirty="0"/>
              <a:t> </a:t>
            </a:r>
            <a:r>
              <a:rPr lang="en-US" sz="1920" b="1" dirty="0" err="1"/>
              <a:t>adipiscing</a:t>
            </a:r>
            <a:r>
              <a:rPr lang="en-US" sz="1920" b="1" dirty="0"/>
              <a:t> </a:t>
            </a:r>
            <a:r>
              <a:rPr lang="en-US" sz="1920" b="1" dirty="0" err="1"/>
              <a:t>elit</a:t>
            </a:r>
            <a:r>
              <a:rPr lang="en-US" sz="1920" b="1" dirty="0"/>
              <a:t>, </a:t>
            </a:r>
            <a:r>
              <a:rPr lang="en-US" sz="1920" b="1" dirty="0" err="1"/>
              <a:t>sed</a:t>
            </a:r>
            <a:r>
              <a:rPr lang="en-US" sz="1920" b="1" dirty="0"/>
              <a:t> </a:t>
            </a:r>
            <a:r>
              <a:rPr lang="en-US" sz="1920" b="1" dirty="0" err="1"/>
              <a:t>diam</a:t>
            </a:r>
            <a:r>
              <a:rPr lang="en-US" sz="1920" b="1" dirty="0"/>
              <a:t> </a:t>
            </a:r>
            <a:r>
              <a:rPr lang="en-US" sz="1920" b="1" dirty="0" err="1"/>
              <a:t>nonummy</a:t>
            </a:r>
            <a:r>
              <a:rPr lang="en-US" sz="1920" b="1" dirty="0"/>
              <a:t> </a:t>
            </a:r>
            <a:r>
              <a:rPr lang="en-US" sz="1920" b="1" dirty="0" err="1"/>
              <a:t>nibh</a:t>
            </a:r>
            <a:r>
              <a:rPr lang="en-US" sz="1920" b="1" dirty="0"/>
              <a:t> </a:t>
            </a:r>
            <a:r>
              <a:rPr lang="en-US" sz="1920" b="1" dirty="0" err="1"/>
              <a:t>euismod</a:t>
            </a:r>
            <a:r>
              <a:rPr lang="en-US" sz="1920" b="1" dirty="0"/>
              <a:t> </a:t>
            </a:r>
            <a:r>
              <a:rPr lang="en-US" sz="1920" b="1" dirty="0" err="1"/>
              <a:t>tincidunt</a:t>
            </a:r>
            <a:r>
              <a:rPr lang="en-US" sz="1920" b="1" dirty="0"/>
              <a:t> </a:t>
            </a:r>
            <a:r>
              <a:rPr lang="en-US" sz="1920" b="1" dirty="0" err="1"/>
              <a:t>ut</a:t>
            </a:r>
            <a:r>
              <a:rPr lang="en-US" sz="1920" b="1" dirty="0"/>
              <a:t> </a:t>
            </a:r>
            <a:r>
              <a:rPr lang="en-US" sz="1920" b="1" dirty="0" err="1"/>
              <a:t>laoreet</a:t>
            </a:r>
            <a:r>
              <a:rPr lang="en-US" sz="1920" b="1" dirty="0"/>
              <a:t> dolore magna </a:t>
            </a:r>
            <a:r>
              <a:rPr lang="en-US" sz="1920" b="1" dirty="0" err="1"/>
              <a:t>aliquam</a:t>
            </a:r>
            <a:r>
              <a:rPr lang="en-US" sz="1920" b="1" dirty="0"/>
              <a:t> </a:t>
            </a:r>
            <a:r>
              <a:rPr lang="en-US" sz="1920" b="1" dirty="0" err="1"/>
              <a:t>erat</a:t>
            </a:r>
            <a:r>
              <a:rPr lang="en-US" sz="1920" b="1" dirty="0"/>
              <a:t> </a:t>
            </a:r>
            <a:r>
              <a:rPr lang="en-US" sz="1920" b="1" dirty="0" err="1"/>
              <a:t>volutpat</a:t>
            </a:r>
            <a:r>
              <a:rPr lang="en-US" sz="1920" b="1" dirty="0"/>
              <a:t>. </a:t>
            </a:r>
          </a:p>
          <a:p>
            <a:endParaRPr lang="en-US" sz="192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86900" y="164592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3512" y="1645920"/>
            <a:ext cx="3657600" cy="26862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512" y="4774602"/>
            <a:ext cx="3657600" cy="18928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2880"/>
            <a:ext cx="13513953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6" y="1645920"/>
            <a:ext cx="13513953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0" y="7531058"/>
            <a:ext cx="705048" cy="423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548640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All rights reserved. </a:t>
            </a:r>
            <a:r>
              <a:rPr lang="en-US" sz="1120" b="0" i="0" dirty="0">
                <a:solidFill>
                  <a:schemeClr val="bg1">
                    <a:lumMod val="50000"/>
                  </a:schemeClr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Confidential and Trademark</a:t>
            </a:r>
            <a:endParaRPr lang="en-US" sz="1120" b="0" i="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89" r:id="rId3"/>
    <p:sldLayoutId id="2147483690" r:id="rId4"/>
    <p:sldLayoutId id="2147483691" r:id="rId5"/>
    <p:sldLayoutId id="2147483702" r:id="rId6"/>
    <p:sldLayoutId id="2147483703" r:id="rId7"/>
    <p:sldLayoutId id="2147483704" r:id="rId8"/>
    <p:sldLayoutId id="2147483692" r:id="rId9"/>
    <p:sldLayoutId id="2147483677" r:id="rId10"/>
    <p:sldLayoutId id="2147483678" r:id="rId11"/>
    <p:sldLayoutId id="2147483679" r:id="rId12"/>
    <p:sldLayoutId id="2147483680" r:id="rId13"/>
    <p:sldLayoutId id="2147483682" r:id="rId14"/>
    <p:sldLayoutId id="2147483693" r:id="rId15"/>
    <p:sldLayoutId id="2147483687" r:id="rId16"/>
    <p:sldLayoutId id="2147483696" r:id="rId17"/>
    <p:sldLayoutId id="2147483697" r:id="rId18"/>
    <p:sldLayoutId id="2147483700" r:id="rId19"/>
    <p:sldLayoutId id="2147483701" r:id="rId20"/>
    <p:sldLayoutId id="2147483694" r:id="rId21"/>
    <p:sldLayoutId id="2147483695" r:id="rId22"/>
    <p:sldLayoutId id="2147483708" r:id="rId23"/>
  </p:sldLayoutIdLst>
  <p:hf hdr="0" ftr="0" dt="0"/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2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4" pos="88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50DFE-8DAF-8441-930F-7A792C33AF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2181127"/>
            <a:ext cx="11719981" cy="1191259"/>
          </a:xfrm>
        </p:spPr>
        <p:txBody>
          <a:bodyPr/>
          <a:lstStyle/>
          <a:p>
            <a:r>
              <a:rPr lang="en-US" dirty="0"/>
              <a:t>Video Streaming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35F78-D2B5-A44E-A755-320EF0F66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August 27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  <a:p>
            <a:endParaRPr lang="en-US" dirty="0"/>
          </a:p>
          <a:p>
            <a:r>
              <a:rPr lang="en-US" dirty="0"/>
              <a:t>Bartek </a:t>
            </a:r>
            <a:r>
              <a:rPr lang="en-US" dirty="0" err="1"/>
              <a:t>Pawlik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9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4AB-A27D-4D40-9EDE-7515D0A3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232666"/>
            <a:ext cx="13229440" cy="872307"/>
          </a:xfrm>
        </p:spPr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DD7AE-573C-4644-B61A-C4958045B5D2}"/>
              </a:ext>
            </a:extLst>
          </p:cNvPr>
          <p:cNvSpPr txBox="1"/>
          <p:nvPr/>
        </p:nvSpPr>
        <p:spPr>
          <a:xfrm>
            <a:off x="559712" y="1263469"/>
            <a:ext cx="126187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All video functionality wrapped into a Python/C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Similar usage to </a:t>
            </a:r>
            <a:r>
              <a:rPr lang="en-US" sz="28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greengrasssdk</a:t>
            </a: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7C678-89B2-CA48-9466-22BB72031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0"/>
          <a:stretch/>
        </p:blipFill>
        <p:spPr>
          <a:xfrm>
            <a:off x="682752" y="2411984"/>
            <a:ext cx="8115300" cy="10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9B366-EE6C-EA4E-98B4-8A6E6090E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" y="3744976"/>
            <a:ext cx="8115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86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4AB-A27D-4D40-9EDE-7515D0A3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3242493"/>
            <a:ext cx="13229440" cy="8723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6362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4AB-A27D-4D40-9EDE-7515D0A3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232666"/>
            <a:ext cx="13229440" cy="87230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83201-69D5-D942-B364-6BD4ABBA2F57}"/>
              </a:ext>
            </a:extLst>
          </p:cNvPr>
          <p:cNvSpPr txBox="1"/>
          <p:nvPr/>
        </p:nvSpPr>
        <p:spPr>
          <a:xfrm>
            <a:off x="829056" y="1670304"/>
            <a:ext cx="913180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9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Business Objective</a:t>
            </a:r>
          </a:p>
          <a:p>
            <a:pPr algn="l"/>
            <a:endParaRPr lang="en-US" sz="29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lang="en-US" sz="29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Architecture</a:t>
            </a:r>
          </a:p>
          <a:p>
            <a:pPr algn="l"/>
            <a:endParaRPr lang="en-US" sz="29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lang="en-US" sz="29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Solution Overview</a:t>
            </a:r>
          </a:p>
          <a:p>
            <a:pPr algn="l"/>
            <a:endParaRPr lang="en-US" sz="29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29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CVML Inference</a:t>
            </a:r>
          </a:p>
          <a:p>
            <a:pPr algn="l"/>
            <a:endParaRPr lang="en-US" sz="29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lang="en-US" sz="29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Demo</a:t>
            </a:r>
          </a:p>
          <a:p>
            <a:pPr algn="l"/>
            <a:endParaRPr lang="en-US" sz="29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lang="en-US" sz="29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Appendix</a:t>
            </a:r>
          </a:p>
          <a:p>
            <a:pPr algn="l"/>
            <a:endParaRPr lang="en-US" sz="29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94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4AB-A27D-4D40-9EDE-7515D0A3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232666"/>
            <a:ext cx="13229440" cy="872307"/>
          </a:xfrm>
        </p:spPr>
        <p:txBody>
          <a:bodyPr/>
          <a:lstStyle/>
          <a:p>
            <a:r>
              <a:rPr lang="en-US" dirty="0"/>
              <a:t>Business 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D2CBE-C79B-5044-8CE8-31DEA201D947}"/>
              </a:ext>
            </a:extLst>
          </p:cNvPr>
          <p:cNvSpPr txBox="1"/>
          <p:nvPr/>
        </p:nvSpPr>
        <p:spPr>
          <a:xfrm>
            <a:off x="559711" y="1263469"/>
            <a:ext cx="13229439" cy="519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this solution you’re be able to:</a:t>
            </a:r>
          </a:p>
          <a:p>
            <a:pPr marL="118872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Stream from multiple cameras to Kinesis Video Streams (KVS)</a:t>
            </a:r>
          </a:p>
          <a:p>
            <a:pPr marL="118872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Write camera streams in chunks to the local storage</a:t>
            </a:r>
          </a:p>
          <a:p>
            <a:pPr marL="118872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Retrieve video chunks by time range, concatenate them and upload to the cloud, either to S3 or to KVS</a:t>
            </a:r>
          </a:p>
          <a:p>
            <a:pPr marL="118872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Perform real-time ML inference on camera streams</a:t>
            </a:r>
          </a:p>
          <a:p>
            <a:pPr marL="118872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Preview camera streams and inference results in web browser</a:t>
            </a:r>
          </a:p>
          <a:p>
            <a:pPr marL="118872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Turn above features ON or OFF on-demand any time</a:t>
            </a:r>
          </a:p>
        </p:txBody>
      </p:sp>
    </p:spTree>
    <p:extLst>
      <p:ext uri="{BB962C8B-B14F-4D97-AF65-F5344CB8AC3E}">
        <p14:creationId xmlns:p14="http://schemas.microsoft.com/office/powerpoint/2010/main" val="253388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4AB-A27D-4D40-9EDE-7515D0A3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232666"/>
            <a:ext cx="13229440" cy="872307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03B9D-829E-3841-A5A5-BA6ADF72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50" y="0"/>
            <a:ext cx="136381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48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4AB-A27D-4D40-9EDE-7515D0A3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232666"/>
            <a:ext cx="13229440" cy="872307"/>
          </a:xfrm>
        </p:spPr>
        <p:txBody>
          <a:bodyPr/>
          <a:lstStyle/>
          <a:p>
            <a:r>
              <a:rPr lang="en-US" dirty="0"/>
              <a:t>Solution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DD7AE-573C-4644-B61A-C4958045B5D2}"/>
              </a:ext>
            </a:extLst>
          </p:cNvPr>
          <p:cNvSpPr txBox="1"/>
          <p:nvPr/>
        </p:nvSpPr>
        <p:spPr>
          <a:xfrm>
            <a:off x="559712" y="1263469"/>
            <a:ext cx="12618720" cy="602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Multi-camera support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Supports any camera source (USB, IP, CSI, video files, etc.)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Write camera streams to local storage:</a:t>
            </a: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Video stored in chunks with 1 second accuracy</a:t>
            </a: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Purge old files after N days</a:t>
            </a: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 to retrieve videos within given time range (as video segments and merged into single video file)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Video streaming directly to KVS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Local network video streaming through HLS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Real-time ML inference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Web client to configure, preview and send requests to the cameras</a:t>
            </a:r>
          </a:p>
        </p:txBody>
      </p:sp>
    </p:spTree>
    <p:extLst>
      <p:ext uri="{BB962C8B-B14F-4D97-AF65-F5344CB8AC3E}">
        <p14:creationId xmlns:p14="http://schemas.microsoft.com/office/powerpoint/2010/main" val="378465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4AB-A27D-4D40-9EDE-7515D0A3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232666"/>
            <a:ext cx="13229440" cy="87230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6A23E-D093-A141-B7FD-6E78AC074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943212"/>
            <a:ext cx="12268888" cy="65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4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4AB-A27D-4D40-9EDE-7515D0A3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232666"/>
            <a:ext cx="13229440" cy="872307"/>
          </a:xfrm>
        </p:spPr>
        <p:txBody>
          <a:bodyPr/>
          <a:lstStyle/>
          <a:p>
            <a:r>
              <a:rPr lang="en-US" dirty="0"/>
              <a:t>CVML 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DD7AE-573C-4644-B61A-C4958045B5D2}"/>
              </a:ext>
            </a:extLst>
          </p:cNvPr>
          <p:cNvSpPr txBox="1"/>
          <p:nvPr/>
        </p:nvSpPr>
        <p:spPr>
          <a:xfrm>
            <a:off x="559712" y="1263469"/>
            <a:ext cx="12618720" cy="584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Inference can be performed on frame-by-frame basis using any of the popular Python neural network frameworks:</a:t>
            </a:r>
          </a:p>
          <a:p>
            <a:pPr marL="118872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TensorFlow</a:t>
            </a:r>
          </a:p>
          <a:p>
            <a:pPr marL="118872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Keras</a:t>
            </a:r>
            <a:endParaRPr lang="en-U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18872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endParaRPr lang="en-U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18872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Neo DLR</a:t>
            </a:r>
          </a:p>
          <a:p>
            <a:pPr marL="118872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Custom plug-ins for Neo DLR and </a:t>
            </a:r>
            <a:r>
              <a:rPr lang="en-US" sz="28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GluonCV</a:t>
            </a: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/ </a:t>
            </a:r>
            <a:r>
              <a:rPr lang="en-US" sz="28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MXnet</a:t>
            </a: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provided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Support Nvidia </a:t>
            </a:r>
            <a:r>
              <a:rPr lang="en-US" sz="28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DeepStream</a:t>
            </a: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SDK ML engines and models</a:t>
            </a:r>
          </a:p>
        </p:txBody>
      </p:sp>
    </p:spTree>
    <p:extLst>
      <p:ext uri="{BB962C8B-B14F-4D97-AF65-F5344CB8AC3E}">
        <p14:creationId xmlns:p14="http://schemas.microsoft.com/office/powerpoint/2010/main" val="58475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4AB-A27D-4D40-9EDE-7515D0A3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3242493"/>
            <a:ext cx="13229440" cy="872307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17752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4AB-A27D-4D40-9EDE-7515D0A3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6" y="232666"/>
            <a:ext cx="13229440" cy="872307"/>
          </a:xfrm>
        </p:spPr>
        <p:txBody>
          <a:bodyPr/>
          <a:lstStyle/>
          <a:p>
            <a:r>
              <a:rPr lang="en-US" dirty="0"/>
              <a:t>CVML 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DD7AE-573C-4644-B61A-C4958045B5D2}"/>
              </a:ext>
            </a:extLst>
          </p:cNvPr>
          <p:cNvSpPr txBox="1"/>
          <p:nvPr/>
        </p:nvSpPr>
        <p:spPr>
          <a:xfrm>
            <a:off x="559712" y="1263469"/>
            <a:ext cx="12618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Example usage for Nvidia </a:t>
            </a:r>
            <a:r>
              <a:rPr lang="en-US" sz="28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DeepStream</a:t>
            </a:r>
            <a:r>
              <a:rPr lang="en-U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SDK: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E1981-4C0C-C147-B961-634ABDAA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32" y="2282444"/>
            <a:ext cx="12255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77528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3">
      <a:dk1>
        <a:srgbClr val="000000"/>
      </a:dk1>
      <a:lt1>
        <a:srgbClr val="FFFFFF"/>
      </a:lt1>
      <a:dk2>
        <a:srgbClr val="232F3E"/>
      </a:dk2>
      <a:lt2>
        <a:srgbClr val="F2F3F3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1E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solidFill>
              <a:schemeClr val="tx2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35657</TotalTime>
  <Words>255</Words>
  <Application>Microsoft Macintosh PowerPoint</Application>
  <PresentationFormat>Custom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Amazon Ember</vt:lpstr>
      <vt:lpstr>Amazon Ember Light</vt:lpstr>
      <vt:lpstr>Amazon Ember Regular</vt:lpstr>
      <vt:lpstr>Arial</vt:lpstr>
      <vt:lpstr>DeckTemplate-AWS</vt:lpstr>
      <vt:lpstr>PowerPoint Presentation</vt:lpstr>
      <vt:lpstr>Agenda</vt:lpstr>
      <vt:lpstr>Business Objective</vt:lpstr>
      <vt:lpstr>Architecture</vt:lpstr>
      <vt:lpstr>Solution Overview</vt:lpstr>
      <vt:lpstr>Demo</vt:lpstr>
      <vt:lpstr>CVML Inference</vt:lpstr>
      <vt:lpstr>Appendix</vt:lpstr>
      <vt:lpstr>CVML Inference</vt:lpstr>
      <vt:lpstr>API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Bartek Pawlik</cp:lastModifiedBy>
  <cp:revision>559</cp:revision>
  <cp:lastPrinted>2020-04-14T15:55:14Z</cp:lastPrinted>
  <dcterms:created xsi:type="dcterms:W3CDTF">2016-06-17T18:22:10Z</dcterms:created>
  <dcterms:modified xsi:type="dcterms:W3CDTF">2020-11-12T02:14:19Z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